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800000"/>
    <a:srgbClr val="FF0066"/>
    <a:srgbClr val="EDB3CD"/>
    <a:srgbClr val="FF5050"/>
    <a:srgbClr val="DFA25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548" autoAdjust="0"/>
  </p:normalViewPr>
  <p:slideViewPr>
    <p:cSldViewPr>
      <p:cViewPr varScale="1">
        <p:scale>
          <a:sx n="68" d="100"/>
          <a:sy n="68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14925-F8B0-4742-B6F8-1BC72B995CC5}" type="datetimeFigureOut">
              <a:rPr lang="en-US" smtClean="0"/>
              <a:pPr/>
              <a:t>17-Aug-25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F2132-C734-4D59-B13D-5A337A7869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4F2132-C734-4D59-B13D-5A337A7869B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4F2132-C734-4D59-B13D-5A337A7869B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4F2132-C734-4D59-B13D-5A337A7869B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C7F1089-12DB-402B-ADA6-508BF8BAC132}" type="datetimeFigureOut">
              <a:rPr lang="en-US" smtClean="0"/>
              <a:pPr/>
              <a:t>17-Aug-25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C77FA1A-D7B5-48B8-9F8B-992F16EABB7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83820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Late Bindeshwari Baghel Govt. College, Kumhari (C.G)</a:t>
            </a:r>
            <a:endParaRPr lang="en-US" sz="28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1676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Season - 2025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22098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Seminar Topic – </a:t>
            </a:r>
            <a:r>
              <a:rPr lang="en-US" sz="2400" b="1" u="sng" dirty="0" smtClean="0"/>
              <a:t>Separation of </a:t>
            </a:r>
            <a:r>
              <a:rPr lang="en-US" sz="2400" b="1" u="sng" dirty="0" err="1" smtClean="0"/>
              <a:t>Lanthenides</a:t>
            </a:r>
            <a:endParaRPr lang="en-US" sz="24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9624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Guided by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Dr. N. Jaishree mam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Chemistry department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40386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Submitted by</a:t>
            </a:r>
            <a:endParaRPr lang="en-US" sz="2400" b="1" dirty="0" smtClean="0">
              <a:solidFill>
                <a:srgbClr val="FF0066"/>
              </a:solidFill>
            </a:endParaRPr>
          </a:p>
          <a:p>
            <a:r>
              <a:rPr lang="en-US" sz="2400" dirty="0" smtClean="0">
                <a:solidFill>
                  <a:srgbClr val="FF0066"/>
                </a:solidFill>
              </a:rPr>
              <a:t>Jharna Sahu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>
                <a:solidFill>
                  <a:srgbClr val="7030A0"/>
                </a:solidFill>
              </a:rPr>
              <a:t>BSc</a:t>
            </a:r>
            <a:r>
              <a:rPr lang="en-US" sz="2400" dirty="0" smtClean="0">
                <a:solidFill>
                  <a:srgbClr val="7030A0"/>
                </a:solidFill>
              </a:rPr>
              <a:t>. 3</a:t>
            </a:r>
            <a:r>
              <a:rPr lang="en-US" sz="2400" baseline="30000" dirty="0" smtClean="0">
                <a:solidFill>
                  <a:srgbClr val="7030A0"/>
                </a:solidFill>
              </a:rPr>
              <a:t>rd</a:t>
            </a:r>
            <a:r>
              <a:rPr lang="en-US" sz="2400" dirty="0" smtClean="0">
                <a:solidFill>
                  <a:srgbClr val="7030A0"/>
                </a:solidFill>
              </a:rPr>
              <a:t> semester</a:t>
            </a:r>
            <a:endParaRPr lang="en-US" sz="2400" dirty="0">
              <a:solidFill>
                <a:srgbClr val="7030A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-3047206" y="3429000"/>
            <a:ext cx="6857206" cy="794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0" y="381000"/>
            <a:ext cx="9144000" cy="7620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0" y="457200"/>
            <a:ext cx="9144000" cy="7620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-3123406" y="3429000"/>
            <a:ext cx="6857206" cy="794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AutoShape 8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AutoShape 10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6" name="AutoShape 12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8" name="AutoShape 14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0" name="AutoShape 16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2" name="AutoShape 18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4" name="AutoShape 20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6" name="AutoShape 22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8" name="AutoShape 24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0" name="AutoShape 26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2" name="AutoShape 28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4" name="AutoShape 30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6" name="AutoShape 32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78" name="AutoShape 34" descr="Blue Color Thank You Slide Presentation Template - SlideK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0" name="AutoShape 36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2" name="AutoShape 38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4" name="AutoShape 40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6" name="AutoShape 42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8" name="AutoShape 44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0" name="AutoShape 46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2" name="AutoShape 48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4" name="AutoShape 50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6" name="AutoShape 52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8" name="AutoShape 54" descr="Thank You Stock Photos, Images and Backgrounds for Free Downlo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200" name="Picture 56" descr="Thank you Stock Photos, Royalty Free Thank you Images | Depositphot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962607"/>
            <a:ext cx="6248400" cy="52282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 descr="https://sciencenotes.org/wp-content/uploads/2021/02/Lanthanide-Series-Lanthanoids-1024x6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6" name="AutoShape 4" descr="https://sciencenotes.org/wp-content/uploads/2021/02/Lanthanide-Series-Lanthanoids-1024x6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8" name="AutoShape 6" descr="https://sciencenotes.org/wp-content/uploads/2021/02/Lanthanide-Series-Lanthanoids-1024x6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0" name="AutoShape 8" descr="https://sciencenotes.org/wp-content/uploads/2021/02/Lanthanide-Series-Lanthanoids-1024x6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22" name="Picture 10" descr="Lanthanide Series (Lanthanoids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72600" cy="68580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7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990600"/>
            <a:ext cx="3048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endParaRPr lang="hi-IN" dirty="0" smtClean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लैंथेनम (</a:t>
            </a:r>
            <a:r>
              <a:rPr lang="en-US" b="1" dirty="0" smtClean="0"/>
              <a:t>La)            :   57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सेरियम (</a:t>
            </a:r>
            <a:r>
              <a:rPr lang="en-US" b="1" dirty="0" err="1" smtClean="0"/>
              <a:t>Ce</a:t>
            </a:r>
            <a:r>
              <a:rPr lang="en-US" b="1" dirty="0" smtClean="0"/>
              <a:t>)           :    58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प्रेजोडिमियम (</a:t>
            </a:r>
            <a:r>
              <a:rPr lang="en-US" b="1" dirty="0" smtClean="0"/>
              <a:t>Pr)  :    59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नियोडिमियम (</a:t>
            </a:r>
            <a:r>
              <a:rPr lang="en-US" b="1" dirty="0" err="1" smtClean="0"/>
              <a:t>Nd</a:t>
            </a:r>
            <a:r>
              <a:rPr lang="en-US" b="1" dirty="0" smtClean="0"/>
              <a:t>)  :   60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प्रोमेथियम (</a:t>
            </a:r>
            <a:r>
              <a:rPr lang="en-US" b="1" dirty="0" smtClean="0"/>
              <a:t>Pm)      :    61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समारियम (</a:t>
            </a:r>
            <a:r>
              <a:rPr lang="en-US" b="1" dirty="0" err="1" smtClean="0"/>
              <a:t>Sm</a:t>
            </a:r>
            <a:r>
              <a:rPr lang="en-US" b="1" dirty="0" smtClean="0"/>
              <a:t>)      :    62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यूरोपियम (</a:t>
            </a:r>
            <a:r>
              <a:rPr lang="en-US" b="1" dirty="0" err="1" smtClean="0"/>
              <a:t>Eu</a:t>
            </a:r>
            <a:r>
              <a:rPr lang="en-US" b="1" dirty="0" smtClean="0"/>
              <a:t>)       :    63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hi-IN" b="1" dirty="0" smtClean="0"/>
              <a:t>गैडोलिनियम (</a:t>
            </a:r>
            <a:r>
              <a:rPr lang="en-US" b="1" dirty="0" err="1" smtClean="0"/>
              <a:t>Gd</a:t>
            </a:r>
            <a:r>
              <a:rPr lang="en-US" b="1" dirty="0" smtClean="0"/>
              <a:t>)  :    64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7200" y="1295400"/>
            <a:ext cx="3352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</a:pPr>
            <a:r>
              <a:rPr lang="en-US" b="1" dirty="0" smtClean="0"/>
              <a:t>9.     </a:t>
            </a:r>
            <a:r>
              <a:rPr lang="hi-IN" b="1" dirty="0" smtClean="0"/>
              <a:t>टर्बियम (</a:t>
            </a:r>
            <a:r>
              <a:rPr lang="en-US" b="1" dirty="0" smtClean="0"/>
              <a:t>Tb)          :     65</a:t>
            </a:r>
          </a:p>
          <a:p>
            <a:pPr marL="342900" indent="-342900">
              <a:lnSpc>
                <a:spcPct val="200000"/>
              </a:lnSpc>
            </a:pPr>
            <a:r>
              <a:rPr lang="en-US" b="1" dirty="0" smtClean="0"/>
              <a:t>10.   </a:t>
            </a:r>
            <a:r>
              <a:rPr lang="hi-IN" b="1" dirty="0" smtClean="0"/>
              <a:t>डिस्प्रोसियम (</a:t>
            </a:r>
            <a:r>
              <a:rPr lang="en-US" b="1" dirty="0" err="1" smtClean="0"/>
              <a:t>Dy</a:t>
            </a:r>
            <a:r>
              <a:rPr lang="en-US" b="1" dirty="0" smtClean="0"/>
              <a:t>)  :     66</a:t>
            </a:r>
          </a:p>
          <a:p>
            <a:pPr marL="342900" indent="-342900">
              <a:lnSpc>
                <a:spcPct val="200000"/>
              </a:lnSpc>
              <a:buAutoNum type="arabicPeriod" startAt="11"/>
            </a:pPr>
            <a:r>
              <a:rPr lang="en-US" b="1" dirty="0" smtClean="0"/>
              <a:t>   </a:t>
            </a:r>
            <a:r>
              <a:rPr lang="hi-IN" b="1" dirty="0" smtClean="0"/>
              <a:t>होलमियम (</a:t>
            </a:r>
            <a:r>
              <a:rPr lang="en-US" b="1" dirty="0" smtClean="0"/>
              <a:t>Ho)     :    67</a:t>
            </a:r>
          </a:p>
          <a:p>
            <a:pPr marL="342900" indent="-342900">
              <a:lnSpc>
                <a:spcPct val="200000"/>
              </a:lnSpc>
              <a:buAutoNum type="arabicPeriod" startAt="11"/>
            </a:pPr>
            <a:r>
              <a:rPr lang="en-US" b="1" dirty="0" smtClean="0"/>
              <a:t>   </a:t>
            </a:r>
            <a:r>
              <a:rPr lang="hi-IN" b="1" dirty="0" smtClean="0"/>
              <a:t>एर्बियम (</a:t>
            </a:r>
            <a:r>
              <a:rPr lang="en-US" b="1" dirty="0" err="1" smtClean="0"/>
              <a:t>Er</a:t>
            </a:r>
            <a:r>
              <a:rPr lang="en-US" b="1" dirty="0" smtClean="0"/>
              <a:t>)           :    68</a:t>
            </a:r>
          </a:p>
          <a:p>
            <a:pPr marL="342900" indent="-342900">
              <a:lnSpc>
                <a:spcPct val="200000"/>
              </a:lnSpc>
            </a:pPr>
            <a:r>
              <a:rPr lang="en-US" b="1" dirty="0" smtClean="0"/>
              <a:t>13.    </a:t>
            </a:r>
            <a:r>
              <a:rPr lang="hi-IN" b="1" dirty="0" smtClean="0"/>
              <a:t>थूलियम (</a:t>
            </a:r>
            <a:r>
              <a:rPr lang="en-US" b="1" dirty="0" smtClean="0"/>
              <a:t>Tm)         :    69</a:t>
            </a:r>
          </a:p>
          <a:p>
            <a:pPr marL="342900" indent="-342900">
              <a:lnSpc>
                <a:spcPct val="200000"/>
              </a:lnSpc>
            </a:pPr>
            <a:r>
              <a:rPr lang="en-US" b="1" dirty="0" smtClean="0"/>
              <a:t>14.    </a:t>
            </a:r>
            <a:r>
              <a:rPr lang="hi-IN" b="1" dirty="0" smtClean="0"/>
              <a:t>येटर्बियम (</a:t>
            </a:r>
            <a:r>
              <a:rPr lang="en-US" b="1" dirty="0" err="1" smtClean="0"/>
              <a:t>Yb</a:t>
            </a:r>
            <a:r>
              <a:rPr lang="en-US" b="1" dirty="0" smtClean="0"/>
              <a:t>)      :     70</a:t>
            </a:r>
          </a:p>
          <a:p>
            <a:pPr marL="342900" indent="-342900">
              <a:lnSpc>
                <a:spcPct val="200000"/>
              </a:lnSpc>
            </a:pPr>
            <a:r>
              <a:rPr lang="en-US" b="1" dirty="0" smtClean="0"/>
              <a:t>15.    </a:t>
            </a:r>
            <a:r>
              <a:rPr lang="hi-IN" b="1" dirty="0" smtClean="0"/>
              <a:t>ल्यूटेशियम (</a:t>
            </a:r>
            <a:r>
              <a:rPr lang="en-US" b="1" dirty="0" smtClean="0"/>
              <a:t>Lu)     :    71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57200"/>
            <a:ext cx="7391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rgbClr val="FF0000"/>
                </a:solidFill>
              </a:rPr>
              <a:t>लैंथेनाइड तत्वों के नाम और उनके परमाणु क्रमांक </a:t>
            </a:r>
            <a:r>
              <a:rPr lang="hi-IN" b="1" dirty="0" smtClean="0">
                <a:solidFill>
                  <a:srgbClr val="FF0000"/>
                </a:solidFill>
              </a:rPr>
              <a:t>इस प्रकार हैं: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9144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chemeClr val="bg2">
                    <a:lumMod val="10000"/>
                  </a:schemeClr>
                </a:solidFill>
              </a:rPr>
              <a:t>लैन्थेनाइड पृथक्करण की विभिन्न विधियाँ हैं, जिनमें से कुछ प्रमुख विधियाँ हैं:</a:t>
            </a:r>
            <a:endParaRPr lang="en-US" sz="20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 smtClean="0"/>
          </a:p>
          <a:p>
            <a:pPr marL="342900" indent="-342900"/>
            <a:r>
              <a:rPr lang="en-US" b="1" u="sng" dirty="0" smtClean="0">
                <a:solidFill>
                  <a:srgbClr val="7030A0"/>
                </a:solidFill>
              </a:rPr>
              <a:t>  1. </a:t>
            </a:r>
            <a:r>
              <a:rPr lang="hi-IN" b="1" u="sng" dirty="0" smtClean="0">
                <a:solidFill>
                  <a:srgbClr val="7030A0"/>
                </a:solidFill>
              </a:rPr>
              <a:t>आयन एक्सचेंज क्रोमैटोग्राफी</a:t>
            </a:r>
            <a:endParaRPr lang="en-US" b="1" u="sng" dirty="0" smtClean="0">
              <a:solidFill>
                <a:srgbClr val="7030A0"/>
              </a:solidFill>
            </a:endParaRP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hi-IN" dirty="0" smtClean="0"/>
              <a:t>आयन एक्सचेंज क्रोमैटोग्राफी एक ऐसी विधि है जिसमें लैन्थेनाइड आयनों को एक रेजिन पर अवशोषित किया जाता है और फिर इल्यूशन के माध्यम से अलग किया जाता है।</a:t>
            </a:r>
            <a:endParaRPr lang="en-US" dirty="0" smtClean="0"/>
          </a:p>
          <a:p>
            <a:pPr marL="342900" indent="-342900"/>
            <a:r>
              <a:rPr lang="hi-IN" b="1" u="sng" dirty="0" smtClean="0">
                <a:solidFill>
                  <a:srgbClr val="C00000"/>
                </a:solidFill>
              </a:rPr>
              <a:t>चरण:-</a:t>
            </a:r>
            <a:endParaRPr lang="en-US" b="1" u="sng" dirty="0" smtClean="0">
              <a:solidFill>
                <a:srgbClr val="C00000"/>
              </a:solidFill>
            </a:endParaRPr>
          </a:p>
          <a:p>
            <a:pPr marL="342900" indent="-342900"/>
            <a:r>
              <a:rPr lang="hi-IN" dirty="0" smtClean="0"/>
              <a:t> 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रेजिन का चयन</a:t>
            </a:r>
            <a:r>
              <a:rPr lang="en-US" b="1" dirty="0" smtClean="0">
                <a:solidFill>
                  <a:srgbClr val="FF0066"/>
                </a:solidFill>
              </a:rPr>
              <a:t> :-  </a:t>
            </a:r>
            <a:r>
              <a:rPr lang="hi-IN" dirty="0" smtClean="0"/>
              <a:t>आयन एक्सचेंज क्रोमैटोग्राफी के लिए एक विशिष्ट रेजिन का चयन किया जाता है।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आयनों का अवशोषण </a:t>
            </a:r>
            <a:r>
              <a:rPr lang="en-US" b="1" dirty="0" smtClean="0">
                <a:solidFill>
                  <a:srgbClr val="FF0066"/>
                </a:solidFill>
              </a:rPr>
              <a:t>  :-</a:t>
            </a:r>
            <a:r>
              <a:rPr lang="en-US" dirty="0" smtClean="0"/>
              <a:t>         </a:t>
            </a:r>
            <a:r>
              <a:rPr lang="hi-IN" dirty="0" smtClean="0"/>
              <a:t>लैन्थेनाइड आयनों को रेजिन पर अवशोषित किया जाता है।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       </a:t>
            </a:r>
            <a:r>
              <a:rPr lang="hi-IN" b="1" dirty="0" smtClean="0">
                <a:solidFill>
                  <a:srgbClr val="FF0066"/>
                </a:solidFill>
              </a:rPr>
              <a:t>इल्यूशन</a:t>
            </a:r>
            <a:r>
              <a:rPr lang="en-US" b="1" dirty="0" smtClean="0">
                <a:solidFill>
                  <a:srgbClr val="FF0066"/>
                </a:solidFill>
              </a:rPr>
              <a:t>  :- </a:t>
            </a:r>
            <a:r>
              <a:rPr lang="en-US" dirty="0" smtClean="0"/>
              <a:t>   </a:t>
            </a:r>
            <a:r>
              <a:rPr lang="hi-IN" dirty="0" smtClean="0"/>
              <a:t>अवशोषित आयनों को एक विशिष्ट एलुएंट के माध्यम से अलग किया जाता है।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9624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b="1" u="sng" dirty="0" smtClean="0">
                <a:solidFill>
                  <a:srgbClr val="002060"/>
                </a:solidFill>
              </a:rPr>
              <a:t>2. सॉल्वेंट एक्सट्रैक्शन</a:t>
            </a:r>
            <a:r>
              <a:rPr lang="en-US" b="1" u="sng" dirty="0" smtClean="0">
                <a:solidFill>
                  <a:srgbClr val="002060"/>
                </a:solidFill>
              </a:rPr>
              <a:t>     </a:t>
            </a:r>
            <a:r>
              <a:rPr lang="en-US" dirty="0" smtClean="0"/>
              <a:t> </a:t>
            </a:r>
            <a:r>
              <a:rPr lang="hi-IN" dirty="0" smtClean="0"/>
              <a:t>सॉल्वेंट एक्सट्रैक्शन एक ऐसी विधि है जिसमें लैन्थेनाइड आयनों को एक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                                 </a:t>
            </a:r>
            <a:r>
              <a:rPr lang="hi-IN" dirty="0" smtClean="0"/>
              <a:t>ऑर्गेनिक सॉल्वेंट में एक्सट्रैक्ट किया जाता है और फिर अलग किया जाता है।</a:t>
            </a:r>
            <a:endParaRPr lang="en-US" dirty="0" smtClean="0"/>
          </a:p>
          <a:p>
            <a:r>
              <a:rPr lang="hi-IN" b="1" u="sng" dirty="0" smtClean="0">
                <a:solidFill>
                  <a:srgbClr val="C00000"/>
                </a:solidFill>
              </a:rPr>
              <a:t>चरण:- </a:t>
            </a:r>
            <a:endParaRPr lang="en-US" b="1" u="sng" dirty="0" smtClean="0">
              <a:solidFill>
                <a:srgbClr val="C00000"/>
              </a:solidFill>
            </a:endParaRPr>
          </a:p>
          <a:p>
            <a:endParaRPr lang="en-US" dirty="0" smtClean="0"/>
          </a:p>
          <a:p>
            <a:r>
              <a:rPr lang="hi-IN" b="1" dirty="0" smtClean="0">
                <a:solidFill>
                  <a:srgbClr val="FF0066"/>
                </a:solidFill>
              </a:rPr>
              <a:t>सॉल्वेंट का चयन</a:t>
            </a:r>
            <a:r>
              <a:rPr lang="en-US" b="1" dirty="0" smtClean="0">
                <a:solidFill>
                  <a:srgbClr val="FF0066"/>
                </a:solidFill>
              </a:rPr>
              <a:t> :-           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सॉल्वेंट एक्सट्रैक्शन के लिए एक विशिष्ट सॉल्वेंट का चयन किया जाता है।– </a:t>
            </a:r>
            <a:endParaRPr lang="en-US" dirty="0" smtClean="0"/>
          </a:p>
          <a:p>
            <a:endParaRPr lang="en-US" dirty="0" smtClean="0"/>
          </a:p>
          <a:p>
            <a:r>
              <a:rPr lang="hi-IN" b="1" dirty="0" smtClean="0">
                <a:solidFill>
                  <a:srgbClr val="FF0066"/>
                </a:solidFill>
              </a:rPr>
              <a:t>आयनों का एक्सट्रैक्शन</a:t>
            </a:r>
            <a:r>
              <a:rPr lang="en-US" b="1" dirty="0" smtClean="0">
                <a:solidFill>
                  <a:srgbClr val="FF0066"/>
                </a:solidFill>
              </a:rPr>
              <a:t>    :-     </a:t>
            </a:r>
            <a:r>
              <a:rPr lang="hi-IN" dirty="0" smtClean="0"/>
              <a:t>लैन्थेनाइड आयनों को सॉल्वेंट में एक्सट्रैक्ट किया जाता है।</a:t>
            </a:r>
            <a:endParaRPr lang="en-US" dirty="0" smtClean="0"/>
          </a:p>
          <a:p>
            <a:pPr algn="ctr"/>
            <a:r>
              <a:rPr lang="hi-IN" b="1" dirty="0" smtClean="0">
                <a:solidFill>
                  <a:srgbClr val="FF0066"/>
                </a:solidFill>
              </a:rPr>
              <a:t>अलगाव</a:t>
            </a:r>
            <a:r>
              <a:rPr lang="en-US" b="1" dirty="0" smtClean="0">
                <a:solidFill>
                  <a:srgbClr val="FF0066"/>
                </a:solidFill>
              </a:rPr>
              <a:t>                       :- </a:t>
            </a:r>
            <a:r>
              <a:rPr lang="en-US" dirty="0" smtClean="0"/>
              <a:t>        </a:t>
            </a:r>
            <a:r>
              <a:rPr lang="hi-IN" dirty="0" smtClean="0"/>
              <a:t>एक्सट्रैक्ट किए गए आयनों को अलग किया जाता है और सॉल्वेंट को पुनः </a:t>
            </a:r>
            <a:r>
              <a:rPr lang="en-US" dirty="0" smtClean="0"/>
              <a:t>                                                                       </a:t>
            </a:r>
            <a:r>
              <a:rPr lang="hi-IN" dirty="0" smtClean="0"/>
              <a:t>उपयोग</a:t>
            </a:r>
            <a:r>
              <a:rPr lang="en-US" dirty="0" smtClean="0"/>
              <a:t>  </a:t>
            </a:r>
            <a:r>
              <a:rPr lang="hi-IN" dirty="0" smtClean="0"/>
              <a:t>किया जा सकता है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FA25F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b="1" u="sng" dirty="0" smtClean="0">
                <a:solidFill>
                  <a:srgbClr val="7030A0"/>
                </a:solidFill>
              </a:rPr>
              <a:t>3. फ्रैक्शनल क्रिस्टलीकरण</a:t>
            </a:r>
            <a:r>
              <a:rPr lang="en-US" b="1" u="sng" dirty="0" smtClean="0">
                <a:solidFill>
                  <a:srgbClr val="7030A0"/>
                </a:solidFill>
              </a:rPr>
              <a:t>  </a:t>
            </a:r>
          </a:p>
          <a:p>
            <a:endParaRPr lang="en-US" dirty="0" smtClean="0"/>
          </a:p>
          <a:p>
            <a:pPr algn="ctr"/>
            <a:r>
              <a:rPr lang="hi-IN" dirty="0" smtClean="0"/>
              <a:t>फ्रैक्शनल क्रिस्टलीकरण एक ऐसी विधि है जिसमें लैन्थेनाइड यौगिकों को उनके घुलनशीलता अंतर के आधार पर अलग किया जाता है।</a:t>
            </a:r>
            <a:endParaRPr lang="en-US" dirty="0" smtClean="0"/>
          </a:p>
          <a:p>
            <a:r>
              <a:rPr lang="hi-IN" b="1" u="sng" dirty="0" smtClean="0">
                <a:solidFill>
                  <a:srgbClr val="C00000"/>
                </a:solidFill>
              </a:rPr>
              <a:t>चरण:-</a:t>
            </a:r>
            <a:endParaRPr lang="en-US" b="1" u="sng" dirty="0" smtClean="0">
              <a:solidFill>
                <a:srgbClr val="C00000"/>
              </a:solidFill>
            </a:endParaRPr>
          </a:p>
          <a:p>
            <a:r>
              <a:rPr lang="hi-IN" dirty="0" smtClean="0"/>
              <a:t> </a:t>
            </a:r>
            <a:endParaRPr lang="en-US" dirty="0" smtClean="0"/>
          </a:p>
          <a:p>
            <a:r>
              <a:rPr lang="hi-IN" b="1" dirty="0" smtClean="0">
                <a:solidFill>
                  <a:srgbClr val="FF0066"/>
                </a:solidFill>
              </a:rPr>
              <a:t>यौगिकों का चयन:</a:t>
            </a:r>
            <a:r>
              <a:rPr lang="en-US" b="1" dirty="0" smtClean="0">
                <a:solidFill>
                  <a:srgbClr val="FF0066"/>
                </a:solidFill>
              </a:rPr>
              <a:t>-  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फ्रैक्शनल क्रिस्टलीकरण के लिए लैन्थेनाइड यौगिकों का चयन किया जाता है।</a:t>
            </a:r>
            <a:endParaRPr lang="en-US" dirty="0" smtClean="0"/>
          </a:p>
          <a:p>
            <a:endParaRPr lang="en-US" dirty="0" smtClean="0"/>
          </a:p>
          <a:p>
            <a:r>
              <a:rPr lang="hi-IN" b="1" dirty="0" smtClean="0">
                <a:solidFill>
                  <a:srgbClr val="FF0066"/>
                </a:solidFill>
              </a:rPr>
              <a:t>क्रिस्टलीकरण</a:t>
            </a:r>
            <a:r>
              <a:rPr lang="en-US" b="1" dirty="0" smtClean="0">
                <a:solidFill>
                  <a:srgbClr val="FF0066"/>
                </a:solidFill>
              </a:rPr>
              <a:t> :- </a:t>
            </a:r>
            <a:r>
              <a:rPr lang="en-US" dirty="0" smtClean="0"/>
              <a:t>        </a:t>
            </a:r>
            <a:r>
              <a:rPr lang="hi-IN" dirty="0" smtClean="0"/>
              <a:t> यौगिकों को एक विशिष्ट तापमान और दबाव पर क्रिस्टलीकृत किया जाता है।</a:t>
            </a:r>
            <a:endParaRPr lang="en-US" dirty="0" smtClean="0"/>
          </a:p>
          <a:p>
            <a:pPr algn="ctr"/>
            <a:endParaRPr lang="en-US" b="1" dirty="0" smtClean="0">
              <a:solidFill>
                <a:srgbClr val="FF0066"/>
              </a:solidFill>
            </a:endParaRPr>
          </a:p>
          <a:p>
            <a:pPr algn="ctr"/>
            <a:r>
              <a:rPr lang="hi-IN" b="1" dirty="0" smtClean="0">
                <a:solidFill>
                  <a:srgbClr val="FF0066"/>
                </a:solidFill>
              </a:rPr>
              <a:t>अलगाव</a:t>
            </a:r>
            <a:r>
              <a:rPr lang="en-US" b="1" dirty="0" smtClean="0">
                <a:solidFill>
                  <a:srgbClr val="FF0066"/>
                </a:solidFill>
              </a:rPr>
              <a:t>  :-               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क्रिस्टलीकृत यौगिकों को अलग किया जाता है और उनकी शुद्धता की जांच की जाती </a:t>
            </a:r>
            <a:r>
              <a:rPr lang="en-US" dirty="0" smtClean="0"/>
              <a:t>                          </a:t>
            </a:r>
            <a:r>
              <a:rPr lang="hi-IN" dirty="0" smtClean="0"/>
              <a:t>है।इन विधियों का चयन लैन्थेनाइड तत्वों की विशेषताओं और आवश्यकताओं पर निर्भर करता है।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100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u="sng" dirty="0" smtClean="0">
                <a:solidFill>
                  <a:srgbClr val="002060"/>
                </a:solidFill>
              </a:rPr>
              <a:t>4.   </a:t>
            </a:r>
            <a:r>
              <a:rPr lang="hi-IN" b="1" u="sng" dirty="0" smtClean="0">
                <a:solidFill>
                  <a:srgbClr val="002060"/>
                </a:solidFill>
              </a:rPr>
              <a:t>इलेक्ट्रोफोरेसिस</a:t>
            </a:r>
            <a:r>
              <a:rPr lang="en-US" b="1" u="sng" dirty="0" smtClean="0">
                <a:solidFill>
                  <a:srgbClr val="002060"/>
                </a:solidFill>
              </a:rPr>
              <a:t>  </a:t>
            </a:r>
          </a:p>
          <a:p>
            <a:pPr algn="ctr"/>
            <a:endParaRPr lang="en-US" dirty="0" smtClean="0"/>
          </a:p>
          <a:p>
            <a:pPr algn="ctr"/>
            <a:r>
              <a:rPr lang="hi-IN" dirty="0" smtClean="0"/>
              <a:t>इलेक्ट्रोफोरेसिस एक ऐसी विधि है जिसमें लैन्थेनाइड आयनों को एक इलेक्ट्रिक फील्ड के माध्यम से अलग किया जाता है।</a:t>
            </a:r>
            <a:endParaRPr lang="en-US" dirty="0" smtClean="0"/>
          </a:p>
          <a:p>
            <a:r>
              <a:rPr lang="hi-IN" b="1" u="sng" dirty="0" smtClean="0">
                <a:solidFill>
                  <a:srgbClr val="C00000"/>
                </a:solidFill>
              </a:rPr>
              <a:t>चरण:-</a:t>
            </a:r>
            <a:endParaRPr lang="en-US" b="1" u="sng" dirty="0" smtClean="0">
              <a:solidFill>
                <a:srgbClr val="C00000"/>
              </a:solidFill>
            </a:endParaRPr>
          </a:p>
          <a:p>
            <a:r>
              <a:rPr lang="hi-IN" b="1" dirty="0" smtClean="0">
                <a:solidFill>
                  <a:srgbClr val="FF0066"/>
                </a:solidFill>
              </a:rPr>
              <a:t>जेल का चयन</a:t>
            </a:r>
            <a:r>
              <a:rPr lang="en-US" b="1" dirty="0" smtClean="0">
                <a:solidFill>
                  <a:srgbClr val="FF0066"/>
                </a:solidFill>
              </a:rPr>
              <a:t> :-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इलेक्ट्रोफोरेसिस के लिए एक विशिष्ट जेल का चयन किया जाता है।–</a:t>
            </a:r>
            <a:endParaRPr lang="en-US" dirty="0" smtClean="0"/>
          </a:p>
          <a:p>
            <a:r>
              <a:rPr lang="hi-IN" dirty="0" smtClean="0"/>
              <a:t> </a:t>
            </a:r>
            <a:endParaRPr lang="en-US" dirty="0" smtClean="0"/>
          </a:p>
          <a:p>
            <a:r>
              <a:rPr lang="hi-IN" b="1" dirty="0" smtClean="0">
                <a:solidFill>
                  <a:srgbClr val="FF0066"/>
                </a:solidFill>
              </a:rPr>
              <a:t>आयनों का अलगाव</a:t>
            </a:r>
            <a:r>
              <a:rPr lang="en-US" b="1" dirty="0" smtClean="0">
                <a:solidFill>
                  <a:srgbClr val="FF0066"/>
                </a:solidFill>
              </a:rPr>
              <a:t>:-</a:t>
            </a:r>
            <a:r>
              <a:rPr lang="hi-IN" dirty="0" smtClean="0"/>
              <a:t> लैन्थेनाइड आयनों को इलेक्ट्रिक फील्ड के माध्यम से अलग किया जाता है।–</a:t>
            </a:r>
            <a:endParaRPr lang="en-US" dirty="0" smtClean="0"/>
          </a:p>
          <a:p>
            <a:endParaRPr lang="en-US" dirty="0" smtClean="0"/>
          </a:p>
          <a:p>
            <a:r>
              <a:rPr lang="hi-IN" dirty="0" smtClean="0"/>
              <a:t> </a:t>
            </a:r>
            <a:r>
              <a:rPr lang="hi-IN" b="1" dirty="0" smtClean="0">
                <a:solidFill>
                  <a:srgbClr val="FF0066"/>
                </a:solidFill>
              </a:rPr>
              <a:t>अलगाव:</a:t>
            </a:r>
            <a:r>
              <a:rPr lang="en-US" b="1" dirty="0" smtClean="0">
                <a:solidFill>
                  <a:srgbClr val="FF0066"/>
                </a:solidFill>
              </a:rPr>
              <a:t>-  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अलग किए गए आयनों को अलग किया जाता है और उनकी शुद्धता की जांच की जाती है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DB3CD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b="1" u="sng" dirty="0" smtClean="0">
                <a:solidFill>
                  <a:srgbClr val="002060"/>
                </a:solidFill>
              </a:rPr>
              <a:t> </a:t>
            </a:r>
            <a:r>
              <a:rPr lang="en-US" sz="2000" b="1" u="sng" dirty="0" smtClean="0">
                <a:solidFill>
                  <a:srgbClr val="002060"/>
                </a:solidFill>
              </a:rPr>
              <a:t>5.  </a:t>
            </a:r>
            <a:r>
              <a:rPr lang="hi-IN" sz="2000" b="1" u="sng" dirty="0" smtClean="0">
                <a:solidFill>
                  <a:srgbClr val="002060"/>
                </a:solidFill>
              </a:rPr>
              <a:t>क्रोमैटोग्राफी</a:t>
            </a:r>
            <a:r>
              <a:rPr lang="en-US" sz="2000" b="1" u="sng" dirty="0" smtClean="0">
                <a:solidFill>
                  <a:srgbClr val="002060"/>
                </a:solidFill>
              </a:rPr>
              <a:t>   :-  </a:t>
            </a:r>
            <a:r>
              <a:rPr lang="hi-IN" dirty="0" smtClean="0"/>
              <a:t>क्रोमैटोग्राफी एक ऐसी विधि है जिसमें है।</a:t>
            </a:r>
            <a:endParaRPr lang="en-US" dirty="0" smtClean="0"/>
          </a:p>
          <a:p>
            <a:r>
              <a:rPr lang="en-US" dirty="0" smtClean="0"/>
              <a:t> </a:t>
            </a:r>
          </a:p>
          <a:p>
            <a:r>
              <a:rPr lang="hi-IN" sz="2000" b="1" u="sng" dirty="0" smtClean="0">
                <a:solidFill>
                  <a:srgbClr val="C00000"/>
                </a:solidFill>
              </a:rPr>
              <a:t>चरण:</a:t>
            </a:r>
            <a:r>
              <a:rPr lang="hi-IN" b="1" u="sng" dirty="0" smtClean="0">
                <a:solidFill>
                  <a:srgbClr val="C00000"/>
                </a:solidFill>
              </a:rPr>
              <a:t>-</a:t>
            </a:r>
            <a:r>
              <a:rPr lang="hi-IN" dirty="0" smtClean="0"/>
              <a:t> </a:t>
            </a:r>
            <a:endParaRPr lang="en-US" dirty="0" smtClean="0"/>
          </a:p>
          <a:p>
            <a:pPr algn="ctr"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कॉलम का चयन:</a:t>
            </a:r>
            <a:r>
              <a:rPr lang="en-US" b="1" dirty="0" smtClean="0">
                <a:solidFill>
                  <a:srgbClr val="FF0066"/>
                </a:solidFill>
              </a:rPr>
              <a:t>-</a:t>
            </a:r>
            <a:r>
              <a:rPr lang="hi-IN" dirty="0" smtClean="0"/>
              <a:t>क्रोमैटोग्राफीलैन्थेनाइड आयनों को एक स्थिर चरण और एक गतिशील चरण के माध्यम से अलग किया जाता  के लिए एक विशिष्ट कॉलम का चयन किया जाता है।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algn="ctr"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आयनों का अलगाव:</a:t>
            </a:r>
            <a:r>
              <a:rPr lang="en-US" b="1" dirty="0" smtClean="0">
                <a:solidFill>
                  <a:srgbClr val="FF0066"/>
                </a:solidFill>
              </a:rPr>
              <a:t>-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लैन्थेनाइड आयनों को स्थिर चरण और गतिशील चरण के माध्यम से अलग किया जाता है।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hi-IN" dirty="0" smtClean="0"/>
              <a:t> </a:t>
            </a:r>
            <a:r>
              <a:rPr lang="hi-IN" b="1" dirty="0" smtClean="0">
                <a:solidFill>
                  <a:srgbClr val="FF0066"/>
                </a:solidFill>
              </a:rPr>
              <a:t>अलगाव:</a:t>
            </a:r>
            <a:r>
              <a:rPr lang="en-US" b="1" dirty="0" smtClean="0">
                <a:solidFill>
                  <a:srgbClr val="FF0066"/>
                </a:solidFill>
              </a:rPr>
              <a:t>-</a:t>
            </a:r>
            <a:r>
              <a:rPr lang="hi-IN" dirty="0" smtClean="0"/>
              <a:t> अलग किए गए आयनों को अलग किया जाता है और उनकी शुद्धता की जांच की जाती है।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89560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002060"/>
                </a:solidFill>
              </a:rPr>
              <a:t> 6.   </a:t>
            </a:r>
            <a:r>
              <a:rPr lang="hi-IN" b="1" u="sng" dirty="0" smtClean="0">
                <a:solidFill>
                  <a:srgbClr val="002060"/>
                </a:solidFill>
              </a:rPr>
              <a:t>निष्कर्षण</a:t>
            </a:r>
            <a:endParaRPr lang="en-US" b="1" u="sng" dirty="0" smtClean="0">
              <a:solidFill>
                <a:srgbClr val="002060"/>
              </a:solidFill>
            </a:endParaRPr>
          </a:p>
          <a:p>
            <a:r>
              <a:rPr lang="hi-IN" dirty="0" smtClean="0"/>
              <a:t> </a:t>
            </a:r>
            <a:endParaRPr lang="en-US" dirty="0" smtClean="0"/>
          </a:p>
          <a:p>
            <a:r>
              <a:rPr lang="hi-IN" dirty="0" smtClean="0"/>
              <a:t>क्रोमैटोग्राफीनिष्कर्षण क्रोमैटोग्राफी एक ऐसी विधि है जिसमें लैन्थेनाइड आयनों को एक विशिष्ट सॉल्वेंट में एक्सट्रैक्ट किया जाता है और फिर एक क्रोमैटोग्राफी कॉलम में अलग किया जाता है।</a:t>
            </a:r>
            <a:endParaRPr lang="en-US" dirty="0" smtClean="0"/>
          </a:p>
          <a:p>
            <a:endParaRPr lang="en-US" b="1" u="sng" dirty="0" smtClean="0">
              <a:solidFill>
                <a:srgbClr val="C00000"/>
              </a:solidFill>
            </a:endParaRPr>
          </a:p>
          <a:p>
            <a:r>
              <a:rPr lang="hi-IN" b="1" u="sng" dirty="0" smtClean="0">
                <a:solidFill>
                  <a:srgbClr val="C00000"/>
                </a:solidFill>
              </a:rPr>
              <a:t>चरण:- </a:t>
            </a:r>
            <a:endParaRPr lang="en-US" b="1" u="sng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सॉल्वेंट का चयन: </a:t>
            </a:r>
            <a:r>
              <a:rPr lang="hi-IN" dirty="0" smtClean="0"/>
              <a:t>निष्कर्षण क्रोमैटोग्राफी के लिए एक विशिष्ट सॉल्वेंट का चयन किया जाता है।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आयनों का एक्सट्रैक्शन:</a:t>
            </a:r>
            <a:r>
              <a:rPr lang="hi-IN" dirty="0" smtClean="0"/>
              <a:t> लैन्थेनाइड आयनों को सॉल्वेंट में एक्सट्रैक्ट किया जाता है।–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b="1" dirty="0" smtClean="0">
              <a:solidFill>
                <a:srgbClr val="FF0066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hi-IN" b="1" dirty="0" smtClean="0">
                <a:solidFill>
                  <a:srgbClr val="FF0066"/>
                </a:solidFill>
              </a:rPr>
              <a:t>अलगाव: </a:t>
            </a:r>
            <a:r>
              <a:rPr lang="hi-IN" dirty="0" smtClean="0"/>
              <a:t>एक्सट्रैक्ट किए गए आयनों को क्रोमैटोग्राफी कॉलम में अलग किया जाता है।इन विधियों का चयन लैन्थेनाइड तत्वों की विशेषताओं और आवश्यकताओं पर निर्भर करता है।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rgbClr val="FF0000"/>
                </a:solidFill>
              </a:rPr>
              <a:t>लैन्थेनाइड पृथक्करण का महत्व</a:t>
            </a:r>
            <a:r>
              <a:rPr lang="en-US" sz="2000" b="1" dirty="0" smtClean="0">
                <a:solidFill>
                  <a:srgbClr val="FF0000"/>
                </a:solidFill>
              </a:rPr>
              <a:t> :- 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hi-IN" dirty="0" smtClean="0"/>
              <a:t>लैन्थेनाइड तत्वों का उपयोग विभिन्न क्षेत्रों में किया जाता है।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hi-IN" b="1" dirty="0" smtClean="0">
                <a:solidFill>
                  <a:srgbClr val="800000"/>
                </a:solidFill>
              </a:rPr>
              <a:t>2</a:t>
            </a:r>
            <a:r>
              <a:rPr lang="hi-IN" dirty="0" smtClean="0"/>
              <a:t>. लैन्थेनाइड तत्वों की शुद्धता और गुणवत्ता को बनाए रखने के लिए पृथक्करण आवश्यक है।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hi-IN" dirty="0" smtClean="0"/>
              <a:t>3. लैन्थेनाइड पृथक्करण के द्वारा विभिन्न तत्वों को अलग-अलग करने से उनके गुणों और उपयोगों को बेहतर ढंग से समझा जा सकता है।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590800"/>
            <a:ext cx="8610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rgbClr val="7030A0"/>
                </a:solidFill>
              </a:rPr>
              <a:t>लैन्थेनाइड पृथक्करण के उपयोग</a:t>
            </a:r>
            <a:r>
              <a:rPr lang="en-US" sz="2000" b="1" dirty="0" smtClean="0">
                <a:solidFill>
                  <a:srgbClr val="7030A0"/>
                </a:solidFill>
              </a:rPr>
              <a:t> :-</a:t>
            </a:r>
          </a:p>
          <a:p>
            <a:endParaRPr lang="en-US" dirty="0" smtClean="0"/>
          </a:p>
          <a:p>
            <a:r>
              <a:rPr lang="hi-IN" b="1" dirty="0" smtClean="0">
                <a:solidFill>
                  <a:srgbClr val="009900"/>
                </a:solidFill>
              </a:rPr>
              <a:t>1. इलेक्ट्रॉनिक्स: </a:t>
            </a:r>
            <a:r>
              <a:rPr lang="hi-IN" dirty="0" smtClean="0"/>
              <a:t>लैन्थेनाइड तत्वों का उपयोग इलेक्ट्रॉनिक्स में किया जाता है।</a:t>
            </a:r>
            <a:endParaRPr lang="en-US" dirty="0" smtClean="0"/>
          </a:p>
          <a:p>
            <a:endParaRPr lang="en-US" dirty="0" smtClean="0"/>
          </a:p>
          <a:p>
            <a:r>
              <a:rPr lang="hi-IN" b="1" dirty="0" smtClean="0">
                <a:solidFill>
                  <a:srgbClr val="FF0066"/>
                </a:solidFill>
              </a:rPr>
              <a:t>2. चुंबक</a:t>
            </a:r>
            <a:r>
              <a:rPr lang="hi-IN" dirty="0" smtClean="0">
                <a:solidFill>
                  <a:srgbClr val="FF0066"/>
                </a:solidFill>
              </a:rPr>
              <a:t>: </a:t>
            </a:r>
            <a:r>
              <a:rPr lang="hi-IN" dirty="0" smtClean="0"/>
              <a:t>लैन्थेनाइड तत्वों का उपयोग चुंबकों में किया जाता है।</a:t>
            </a:r>
            <a:endParaRPr lang="en-US" dirty="0" smtClean="0"/>
          </a:p>
          <a:p>
            <a:endParaRPr lang="en-US" dirty="0" smtClean="0"/>
          </a:p>
          <a:p>
            <a:r>
              <a:rPr lang="hi-IN" b="1" dirty="0" smtClean="0">
                <a:solidFill>
                  <a:srgbClr val="002060"/>
                </a:solidFill>
              </a:rPr>
              <a:t>3. उत्प्रेरक</a:t>
            </a:r>
            <a:r>
              <a:rPr lang="hi-IN" dirty="0" smtClean="0"/>
              <a:t>: लैन्थेनाइड तत्वों का उपयोग उत्प्रेरकों में किया जाता है।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64820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rgbClr val="800000"/>
                </a:solidFill>
              </a:rPr>
              <a:t>लैन्थेनाइड पृथक्करण के लाभ</a:t>
            </a:r>
            <a:r>
              <a:rPr lang="en-US" sz="2000" b="1" dirty="0" smtClean="0">
                <a:solidFill>
                  <a:srgbClr val="800000"/>
                </a:solidFill>
              </a:rPr>
              <a:t> :-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hi-IN" dirty="0" smtClean="0"/>
              <a:t>लैन्थेनाइड तत्वों की शुद्धता और गुणवत्ता में सुधार।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/>
            <a:r>
              <a:rPr lang="hi-IN" dirty="0" smtClean="0"/>
              <a:t>2. लैन्थेनाइड तत्वों के गुणों और उपयोगों को बेहतर ढंग से समझने में मदद।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hi-IN" dirty="0" smtClean="0"/>
              <a:t>3. विभिन्न उत्पादों और प्रौद्योगिकियों का विकास करने में मदद।</a:t>
            </a:r>
            <a:endParaRPr lang="en-US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8839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rgbClr val="C00000"/>
                </a:solidFill>
              </a:rPr>
              <a:t>लैन्थेनाइड पृथक्करण की हानि</a:t>
            </a:r>
            <a:r>
              <a:rPr lang="en-US" sz="2000" b="1" dirty="0" smtClean="0">
                <a:solidFill>
                  <a:srgbClr val="C00000"/>
                </a:solidFill>
              </a:rPr>
              <a:t> :-</a:t>
            </a:r>
          </a:p>
          <a:p>
            <a:endParaRPr lang="en-US" dirty="0" smtClean="0"/>
          </a:p>
          <a:p>
            <a:r>
              <a:rPr lang="hi-IN" dirty="0" smtClean="0"/>
              <a:t>लैन्थेनाइड पृथक्करण की कुछ हानियाँ भी हैं, जिनमें से कुछ प्रमुख हानियाँ हैं:</a:t>
            </a:r>
            <a:endParaRPr lang="en-US" dirty="0" smtClean="0"/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hi-IN" dirty="0" smtClean="0"/>
              <a:t>लैन्थेनाइड तत्वों के </a:t>
            </a:r>
            <a:r>
              <a:rPr lang="hi-IN" dirty="0" smtClean="0">
                <a:solidFill>
                  <a:srgbClr val="7030A0"/>
                </a:solidFill>
              </a:rPr>
              <a:t>पृथक्करण में जटिलता और समय की आवश्यकता</a:t>
            </a:r>
            <a:r>
              <a:rPr lang="hi-IN" dirty="0" smtClean="0"/>
              <a:t>।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/>
            <a:r>
              <a:rPr lang="hi-IN" dirty="0" smtClean="0"/>
              <a:t>2. लैन्थेनाइड तत्वों के </a:t>
            </a:r>
            <a:r>
              <a:rPr lang="hi-IN" dirty="0" smtClean="0">
                <a:solidFill>
                  <a:srgbClr val="FF0066"/>
                </a:solidFill>
              </a:rPr>
              <a:t>पृथक्करण में उच्च लागत।</a:t>
            </a:r>
            <a:endParaRPr lang="en-US" dirty="0" smtClean="0">
              <a:solidFill>
                <a:srgbClr val="FF0066"/>
              </a:solidFill>
            </a:endParaRP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hi-IN" dirty="0" smtClean="0"/>
              <a:t>3. लैन्थेनाइड तत्वों के </a:t>
            </a:r>
            <a:r>
              <a:rPr lang="hi-IN" dirty="0" smtClean="0">
                <a:solidFill>
                  <a:srgbClr val="002060"/>
                </a:solidFill>
              </a:rPr>
              <a:t>पृथक्करण में पर्यावरणीय प्रभाव।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971800"/>
            <a:ext cx="91440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>
                <a:solidFill>
                  <a:srgbClr val="7030A0"/>
                </a:solidFill>
              </a:rPr>
              <a:t>लैन्थेनाइड पृथक्करण के अनुप्रयोग</a:t>
            </a:r>
            <a:r>
              <a:rPr lang="en-US" sz="2000" b="1" dirty="0" smtClean="0">
                <a:solidFill>
                  <a:srgbClr val="7030A0"/>
                </a:solidFill>
              </a:rPr>
              <a:t> :-</a:t>
            </a:r>
            <a:endParaRPr lang="en-US" b="1" dirty="0" smtClean="0">
              <a:solidFill>
                <a:srgbClr val="7030A0"/>
              </a:solidFill>
            </a:endParaRPr>
          </a:p>
          <a:p>
            <a:endParaRPr lang="en-US" b="1" dirty="0" smtClean="0">
              <a:solidFill>
                <a:srgbClr val="FF0066"/>
              </a:solidFill>
            </a:endParaRPr>
          </a:p>
          <a:p>
            <a:pPr algn="ctr"/>
            <a:r>
              <a:rPr lang="en-US" b="1" dirty="0" smtClean="0">
                <a:solidFill>
                  <a:srgbClr val="FF0066"/>
                </a:solidFill>
              </a:rPr>
              <a:t>  1.    </a:t>
            </a:r>
            <a:r>
              <a:rPr lang="hi-IN" b="1" dirty="0" smtClean="0">
                <a:solidFill>
                  <a:srgbClr val="FF0066"/>
                </a:solidFill>
              </a:rPr>
              <a:t>इलेक्ट्रॉनिक्स</a:t>
            </a:r>
            <a:r>
              <a:rPr lang="en-US" b="1" dirty="0" smtClean="0">
                <a:solidFill>
                  <a:srgbClr val="FF0066"/>
                </a:solidFill>
              </a:rPr>
              <a:t> :-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लैन्थेनाइड तत्वों का उपयोग इलेक्ट्रॉनिक्स में किया जाता है, जैसे कि लेजर और 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hi-IN" dirty="0" smtClean="0"/>
              <a:t>मैग्नेटिक रेजोनेंस इमेजिंग (</a:t>
            </a:r>
            <a:r>
              <a:rPr lang="en-US" dirty="0" smtClean="0"/>
              <a:t>MRI) </a:t>
            </a:r>
            <a:r>
              <a:rPr lang="hi-IN" dirty="0" smtClean="0"/>
              <a:t>मशीनों में।</a:t>
            </a:r>
            <a:endParaRPr lang="en-US" dirty="0" smtClean="0"/>
          </a:p>
          <a:p>
            <a:pPr marL="342900" indent="-342900"/>
            <a:endParaRPr lang="en-US" dirty="0" smtClean="0"/>
          </a:p>
          <a:p>
            <a:pPr marL="342900" indent="-342900" algn="ctr"/>
            <a:r>
              <a:rPr lang="hi-IN" b="1" dirty="0" smtClean="0">
                <a:solidFill>
                  <a:srgbClr val="FF0066"/>
                </a:solidFill>
              </a:rPr>
              <a:t>2. चुंबक</a:t>
            </a:r>
            <a:r>
              <a:rPr lang="en-US" b="1" dirty="0" smtClean="0">
                <a:solidFill>
                  <a:srgbClr val="FF0066"/>
                </a:solidFill>
              </a:rPr>
              <a:t>:-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लैन्थेनाइड तत्वों का उपयोग चुंबकों में किया जाता है, जैसे कि नेओडिमियम चुंबक।</a:t>
            </a:r>
            <a:endParaRPr lang="en-US" dirty="0" smtClean="0"/>
          </a:p>
          <a:p>
            <a:pPr marL="342900" indent="-342900" algn="ctr"/>
            <a:endParaRPr lang="en-US" dirty="0" smtClean="0"/>
          </a:p>
          <a:p>
            <a:pPr marL="342900" indent="-342900" algn="ctr"/>
            <a:r>
              <a:rPr lang="hi-IN" b="1" dirty="0" smtClean="0">
                <a:solidFill>
                  <a:srgbClr val="FF0066"/>
                </a:solidFill>
              </a:rPr>
              <a:t>3. उत्प्रेरक</a:t>
            </a:r>
            <a:r>
              <a:rPr lang="en-US" b="1" dirty="0" smtClean="0">
                <a:solidFill>
                  <a:srgbClr val="FF0066"/>
                </a:solidFill>
              </a:rPr>
              <a:t>:-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लैन्थेनाइड तत्वों का उपयोग उत्प्रेरकों में किया जाता है, जैसे कि पेट्रोलियम रिफाइनिंग में।</a:t>
            </a:r>
            <a:endParaRPr lang="en-US" dirty="0" smtClean="0"/>
          </a:p>
          <a:p>
            <a:pPr marL="342900" indent="-342900" algn="ctr"/>
            <a:endParaRPr lang="en-US" dirty="0" smtClean="0"/>
          </a:p>
          <a:p>
            <a:pPr marL="342900" indent="-342900" algn="ctr"/>
            <a:r>
              <a:rPr lang="hi-IN" b="1" dirty="0" smtClean="0">
                <a:solidFill>
                  <a:srgbClr val="FF0066"/>
                </a:solidFill>
              </a:rPr>
              <a:t>4. न्यूक्लियर एप्लिकेशन</a:t>
            </a:r>
            <a:r>
              <a:rPr lang="en-US" b="1" dirty="0" smtClean="0">
                <a:solidFill>
                  <a:srgbClr val="FF0066"/>
                </a:solidFill>
              </a:rPr>
              <a:t> :-</a:t>
            </a:r>
            <a:r>
              <a:rPr lang="hi-IN" b="1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लैन्थेनाइड तत्वों का उपयोग न्यूक्लियर एप्लिकेशन में किया जाता है, जैसे कि</a:t>
            </a:r>
            <a:endParaRPr lang="en-US" dirty="0" smtClean="0"/>
          </a:p>
          <a:p>
            <a:pPr marL="342900" indent="-342900" algn="ctr"/>
            <a:r>
              <a:rPr lang="hi-IN" dirty="0" smtClean="0"/>
              <a:t> न्यूक्लियर रिएक्टरों में।</a:t>
            </a:r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89916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000" b="1" dirty="0" smtClean="0"/>
              <a:t>लैन्थेनाइड पृथक्करण के भविष्य के अनुप्रयो</a:t>
            </a:r>
            <a:r>
              <a:rPr lang="hi-IN" sz="2000" b="1" dirty="0" smtClean="0">
                <a:solidFill>
                  <a:schemeClr val="accent4">
                    <a:lumMod val="50000"/>
                  </a:schemeClr>
                </a:solidFill>
              </a:rPr>
              <a:t>ग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</a:rPr>
              <a:t>  :-</a:t>
            </a:r>
          </a:p>
          <a:p>
            <a:endParaRPr lang="en-US" dirty="0" smtClean="0"/>
          </a:p>
          <a:p>
            <a:r>
              <a:rPr lang="hi-IN" dirty="0" smtClean="0"/>
              <a:t>लैन्थेनाइड पृथक्करण के भविष्य के अनुप्रयोग विभिन्न क्षेत्रों में हो सकते हैं, जिनमें से कुछ प्रमुख अनुप्रयोग हैं</a:t>
            </a:r>
            <a:r>
              <a:rPr lang="en-US" dirty="0" smtClean="0"/>
              <a:t> :-</a:t>
            </a:r>
          </a:p>
          <a:p>
            <a:endParaRPr lang="en-US" dirty="0" smtClean="0"/>
          </a:p>
          <a:p>
            <a:pPr algn="ctr"/>
            <a:r>
              <a:rPr lang="hi-IN" b="1" dirty="0" smtClean="0">
                <a:solidFill>
                  <a:srgbClr val="FF0000"/>
                </a:solidFill>
              </a:rPr>
              <a:t>1. ऊर्जा भंडारण</a:t>
            </a:r>
            <a:r>
              <a:rPr lang="en-US" b="1" dirty="0" smtClean="0">
                <a:solidFill>
                  <a:srgbClr val="FF0000"/>
                </a:solidFill>
              </a:rPr>
              <a:t> :-</a:t>
            </a:r>
            <a:r>
              <a:rPr lang="hi-IN" dirty="0" smtClean="0">
                <a:solidFill>
                  <a:srgbClr val="FF0000"/>
                </a:solidFill>
              </a:rPr>
              <a:t> </a:t>
            </a:r>
            <a:r>
              <a:rPr lang="hi-IN" dirty="0" smtClean="0"/>
              <a:t>लैन्थेनाइड तत्वों का उपयोग ऊर्जा भंडारण में किया जा सकता है, जैसे कि बैटरियों में।</a:t>
            </a:r>
            <a:endParaRPr lang="en-US" dirty="0" smtClean="0"/>
          </a:p>
          <a:p>
            <a:endParaRPr lang="en-US" dirty="0" smtClean="0"/>
          </a:p>
          <a:p>
            <a:pPr algn="ctr"/>
            <a:r>
              <a:rPr lang="hi-IN" b="1" dirty="0" smtClean="0">
                <a:solidFill>
                  <a:srgbClr val="FF0066"/>
                </a:solidFill>
              </a:rPr>
              <a:t>2. नवीकरणीय ऊर्जा</a:t>
            </a:r>
            <a:r>
              <a:rPr lang="en-US" b="1" dirty="0" smtClean="0">
                <a:solidFill>
                  <a:srgbClr val="FF0066"/>
                </a:solidFill>
              </a:rPr>
              <a:t> :-</a:t>
            </a:r>
            <a:r>
              <a:rPr lang="hi-IN" dirty="0" smtClean="0">
                <a:solidFill>
                  <a:srgbClr val="FF0066"/>
                </a:solidFill>
              </a:rPr>
              <a:t> </a:t>
            </a:r>
            <a:r>
              <a:rPr lang="hi-IN" dirty="0" smtClean="0"/>
              <a:t>लैन्थेनाइड तत्वों का उपयोग नवीकरणीय ऊर्जा में किया जा सकता है, जैसे कि सोलर पैनलों में।</a:t>
            </a:r>
            <a:endParaRPr lang="en-US" dirty="0" smtClean="0"/>
          </a:p>
          <a:p>
            <a:endParaRPr lang="en-US" dirty="0" smtClean="0"/>
          </a:p>
          <a:p>
            <a:pPr algn="ctr"/>
            <a:r>
              <a:rPr lang="hi-IN" b="1" dirty="0" smtClean="0">
                <a:solidFill>
                  <a:srgbClr val="800000"/>
                </a:solidFill>
              </a:rPr>
              <a:t>3. चिकित्सा अनुप्रयोग</a:t>
            </a:r>
            <a:r>
              <a:rPr lang="en-US" b="1" dirty="0" smtClean="0">
                <a:solidFill>
                  <a:srgbClr val="800000"/>
                </a:solidFill>
              </a:rPr>
              <a:t>:-</a:t>
            </a:r>
            <a:r>
              <a:rPr lang="hi-IN" dirty="0" smtClean="0">
                <a:solidFill>
                  <a:srgbClr val="800000"/>
                </a:solidFill>
              </a:rPr>
              <a:t> </a:t>
            </a:r>
            <a:r>
              <a:rPr lang="hi-IN" dirty="0" smtClean="0"/>
              <a:t>लैन्थेनाइड तत्वों का उपयोग चिकित्सा अनुप्रयोग में किया जा सकता है, जैसे कि कैंसर के उपचार में।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1000</Words>
  <Application>Microsoft Office PowerPoint</Application>
  <PresentationFormat>On-screen Show (4:3)</PresentationFormat>
  <Paragraphs>137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60</cp:revision>
  <dcterms:created xsi:type="dcterms:W3CDTF">2025-08-16T05:48:33Z</dcterms:created>
  <dcterms:modified xsi:type="dcterms:W3CDTF">2025-08-17T09:18:04Z</dcterms:modified>
</cp:coreProperties>
</file>